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</p:sldMasterIdLst>
  <p:notesMasterIdLst>
    <p:notesMasterId r:id="rId12"/>
  </p:notesMasterIdLst>
  <p:sldIdLst>
    <p:sldId id="257" r:id="rId3"/>
    <p:sldId id="258" r:id="rId4"/>
    <p:sldId id="259" r:id="rId5"/>
    <p:sldId id="262" r:id="rId6"/>
    <p:sldId id="263" r:id="rId7"/>
    <p:sldId id="267" r:id="rId8"/>
    <p:sldId id="265" r:id="rId9"/>
    <p:sldId id="261" r:id="rId10"/>
    <p:sldId id="266" r:id="rId11"/>
  </p:sldIdLst>
  <p:sldSz cx="12192000" cy="6858000"/>
  <p:notesSz cx="7099300" cy="93853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Recursos%20Humanos\Desktop\GRAFICA%20DE%20ACIDENMTES\ACCIDENTES%20E%20INCIDENTES-202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title>
      <c:tx>
        <c:rich>
          <a:bodyPr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es-MX" sz="1800" b="1" i="0" u="none" strike="noStrike" baseline="0">
                <a:solidFill>
                  <a:srgbClr val="000000"/>
                </a:solidFill>
                <a:latin typeface="Calibri"/>
                <a:cs typeface="Calibri"/>
              </a:rPr>
              <a:t>Accidentabilidad</a:t>
            </a:r>
          </a:p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es-MX" sz="1800" b="1" i="0" u="none" strike="noStrike" baseline="0">
                <a:solidFill>
                  <a:srgbClr val="000000"/>
                </a:solidFill>
                <a:latin typeface="Calibri"/>
                <a:cs typeface="Calibri"/>
              </a:rPr>
              <a:t>Agosto 2022</a:t>
            </a:r>
          </a:p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s-MX" sz="1800" b="1" i="0" u="none" strike="noStrike" baseline="0">
              <a:solidFill>
                <a:srgbClr val="000000"/>
              </a:solidFill>
              <a:latin typeface="Calibri"/>
              <a:cs typeface="Calibri"/>
            </a:endParaRP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1.8264840182648401E-2"/>
          <c:y val="0.49328880441668932"/>
          <c:w val="0.96845163968451642"/>
          <c:h val="0.39153117929224363"/>
        </c:manualLayout>
      </c:layout>
      <c:lineChart>
        <c:grouping val="standard"/>
        <c:varyColors val="0"/>
        <c:ser>
          <c:idx val="1"/>
          <c:order val="0"/>
          <c:tx>
            <c:strRef>
              <c:f>'AGOSTO-  2022  (2)'!$B$38</c:f>
              <c:strCache>
                <c:ptCount val="1"/>
                <c:pt idx="0">
                  <c:v>Días acumulados sin Accidentes</c:v>
                </c:pt>
              </c:strCache>
            </c:strRef>
          </c:tx>
          <c:marker>
            <c:symbol val="square"/>
            <c:size val="8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'AGOSTO-  2022  (2)'!$C$36:$N$36</c:f>
              <c:numCache>
                <c:formatCode>mmm\-yy</c:formatCode>
                <c:ptCount val="12"/>
                <c:pt idx="0">
                  <c:v>44440</c:v>
                </c:pt>
                <c:pt idx="1">
                  <c:v>44470</c:v>
                </c:pt>
                <c:pt idx="2">
                  <c:v>44501</c:v>
                </c:pt>
                <c:pt idx="3">
                  <c:v>44531</c:v>
                </c:pt>
                <c:pt idx="4">
                  <c:v>44562</c:v>
                </c:pt>
                <c:pt idx="5">
                  <c:v>44593</c:v>
                </c:pt>
                <c:pt idx="6">
                  <c:v>44621</c:v>
                </c:pt>
                <c:pt idx="7">
                  <c:v>44652</c:v>
                </c:pt>
                <c:pt idx="8">
                  <c:v>44682</c:v>
                </c:pt>
                <c:pt idx="9">
                  <c:v>44713</c:v>
                </c:pt>
                <c:pt idx="10">
                  <c:v>44743</c:v>
                </c:pt>
                <c:pt idx="11">
                  <c:v>44774</c:v>
                </c:pt>
              </c:numCache>
            </c:numRef>
          </c:cat>
          <c:val>
            <c:numRef>
              <c:f>'AGOSTO-  2022  (2)'!$C$38:$N$38</c:f>
              <c:numCache>
                <c:formatCode>General</c:formatCode>
                <c:ptCount val="12"/>
                <c:pt idx="0">
                  <c:v>52</c:v>
                </c:pt>
                <c:pt idx="1">
                  <c:v>30</c:v>
                </c:pt>
                <c:pt idx="2">
                  <c:v>60</c:v>
                </c:pt>
                <c:pt idx="3">
                  <c:v>91</c:v>
                </c:pt>
                <c:pt idx="4">
                  <c:v>122</c:v>
                </c:pt>
                <c:pt idx="5">
                  <c:v>150</c:v>
                </c:pt>
                <c:pt idx="6">
                  <c:v>181</c:v>
                </c:pt>
                <c:pt idx="7">
                  <c:v>210</c:v>
                </c:pt>
                <c:pt idx="8">
                  <c:v>32</c:v>
                </c:pt>
                <c:pt idx="9">
                  <c:v>62</c:v>
                </c:pt>
                <c:pt idx="10">
                  <c:v>70</c:v>
                </c:pt>
                <c:pt idx="11">
                  <c:v>52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6520912"/>
        <c:axId val="416520520"/>
      </c:lineChart>
      <c:dateAx>
        <c:axId val="416520912"/>
        <c:scaling>
          <c:orientation val="minMax"/>
        </c:scaling>
        <c:delete val="0"/>
        <c:axPos val="b"/>
        <c:numFmt formatCode="mmm\-yy" sourceLinked="0"/>
        <c:majorTickMark val="none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s-MX"/>
          </a:p>
        </c:txPr>
        <c:crossAx val="416520520"/>
        <c:crosses val="autoZero"/>
        <c:auto val="1"/>
        <c:lblOffset val="100"/>
        <c:baseTimeUnit val="months"/>
      </c:dateAx>
      <c:valAx>
        <c:axId val="41652052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416520912"/>
        <c:crosses val="autoZero"/>
        <c:crossBetween val="between"/>
      </c:valAx>
    </c:plotArea>
    <c:legend>
      <c:legendPos val="t"/>
      <c:layout/>
      <c:overlay val="0"/>
      <c:txPr>
        <a:bodyPr/>
        <a:lstStyle/>
        <a:p>
          <a:pPr>
            <a:defRPr sz="775" b="0" i="0" u="none" strike="noStrike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es-MX"/>
        </a:p>
      </c:txPr>
    </c:legend>
    <c:plotVisOnly val="1"/>
    <c:dispBlanksAs val="gap"/>
    <c:showDLblsOverMax val="0"/>
  </c:chart>
  <c:txPr>
    <a:bodyPr/>
    <a:lstStyle/>
    <a:p>
      <a:pPr>
        <a:defRPr sz="10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s-MX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4" cy="47089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4" cy="47089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CA5FDED3-03FB-49AB-9116-640C42F7978C}" type="datetimeFigureOut">
              <a:rPr lang="es-MX" smtClean="0"/>
              <a:t>09/11/2022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29275" cy="31670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9931" y="4516676"/>
            <a:ext cx="5679440" cy="3695462"/>
          </a:xfrm>
          <a:prstGeom prst="rect">
            <a:avLst/>
          </a:prstGeom>
        </p:spPr>
        <p:txBody>
          <a:bodyPr vert="horz" lIns="96616" tIns="48308" rIns="96616" bIns="48308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914407"/>
            <a:ext cx="3076364" cy="47089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4021294" y="8914407"/>
            <a:ext cx="3076364" cy="47089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FD8C6E1F-3448-499A-9880-95784A8F5CB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63557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FC80E-512D-419D-B82A-F7F4FB3362F7}" type="slidenum">
              <a:rPr lang="es-MX" smtClean="0">
                <a:solidFill>
                  <a:prstClr val="black"/>
                </a:solidFill>
              </a:rPr>
              <a:pPr/>
              <a:t>1</a:t>
            </a:fld>
            <a:endParaRPr lang="es-MX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691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FC80E-512D-419D-B82A-F7F4FB3362F7}" type="slidenum">
              <a:rPr lang="es-MX" smtClean="0">
                <a:solidFill>
                  <a:prstClr val="black"/>
                </a:solidFill>
              </a:rPr>
              <a:pPr/>
              <a:t>2</a:t>
            </a:fld>
            <a:endParaRPr lang="es-MX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558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7"/>
          <p:cNvSpPr>
            <a:spLocks noGrp="1"/>
          </p:cNvSpPr>
          <p:nvPr>
            <p:ph sz="quarter" idx="10"/>
          </p:nvPr>
        </p:nvSpPr>
        <p:spPr>
          <a:xfrm>
            <a:off x="3311691" y="2948947"/>
            <a:ext cx="6144683" cy="960967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57791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56175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29909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077901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38198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573947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57530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843964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074123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604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87583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3599723" y="1941961"/>
            <a:ext cx="8058944" cy="1470025"/>
          </a:xfrm>
        </p:spPr>
        <p:txBody>
          <a:bodyPr>
            <a:noAutofit/>
          </a:bodyPr>
          <a:lstStyle>
            <a:lvl1pPr>
              <a:defRPr sz="480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503712" y="4005064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6190B-771D-4864-AEF3-55B35F04F8CE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09/11/2022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80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320993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349777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935464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582657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785300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407835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878462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606743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286221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12560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5327915" y="260648"/>
            <a:ext cx="6965685" cy="1056117"/>
          </a:xfrm>
        </p:spPr>
        <p:txBody>
          <a:bodyPr>
            <a:normAutofit/>
          </a:bodyPr>
          <a:lstStyle>
            <a:lvl1pPr marL="0" indent="0" algn="l">
              <a:buNone/>
              <a:defRPr sz="3200" b="1">
                <a:solidFill>
                  <a:schemeClr val="tx1">
                    <a:tint val="75000"/>
                  </a:schemeClr>
                </a:solidFill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 smtClean="0"/>
              <a:t>Haga clic para modificar el estilo de subtítulo del patrón</a:t>
            </a:r>
            <a:endParaRPr lang="es-MX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143339" y="6372862"/>
            <a:ext cx="2844800" cy="365125"/>
          </a:xfrm>
        </p:spPr>
        <p:txBody>
          <a:bodyPr/>
          <a:lstStyle/>
          <a:p>
            <a:fld id="{1EE6190B-771D-4864-AEF3-55B35F04F8CE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09/11/2022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>
          <a:xfrm>
            <a:off x="3119669" y="1412777"/>
            <a:ext cx="9025003" cy="3739191"/>
          </a:xfrm>
        </p:spPr>
        <p:txBody>
          <a:bodyPr>
            <a:normAutofit/>
          </a:bodyPr>
          <a:lstStyle>
            <a:lvl1pPr>
              <a:defRPr sz="3200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667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2400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2133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2133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68962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324820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19202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21776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734120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437917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86560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737674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120826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692969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0136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96136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37693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40269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70291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64076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16118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26" Type="http://schemas.openxmlformats.org/officeDocument/2006/relationships/slideLayout" Target="../slideLayouts/slideLayout27.xml"/><Relationship Id="rId39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21" Type="http://schemas.openxmlformats.org/officeDocument/2006/relationships/slideLayout" Target="../slideLayouts/slideLayout22.xml"/><Relationship Id="rId34" Type="http://schemas.openxmlformats.org/officeDocument/2006/relationships/slideLayout" Target="../slideLayouts/slideLayout35.xml"/><Relationship Id="rId42" Type="http://schemas.openxmlformats.org/officeDocument/2006/relationships/image" Target="../media/image5.png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5" Type="http://schemas.openxmlformats.org/officeDocument/2006/relationships/slideLayout" Target="../slideLayouts/slideLayout26.xml"/><Relationship Id="rId33" Type="http://schemas.openxmlformats.org/officeDocument/2006/relationships/slideLayout" Target="../slideLayouts/slideLayout34.xml"/><Relationship Id="rId38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30.xml"/><Relationship Id="rId41" Type="http://schemas.microsoft.com/office/2007/relationships/hdphoto" Target="../media/hdphoto1.wdp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24" Type="http://schemas.openxmlformats.org/officeDocument/2006/relationships/slideLayout" Target="../slideLayouts/slideLayout25.xml"/><Relationship Id="rId32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8.xml"/><Relationship Id="rId40" Type="http://schemas.openxmlformats.org/officeDocument/2006/relationships/image" Target="../media/image4.png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9.xml"/><Relationship Id="rId36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31" Type="http://schemas.openxmlformats.org/officeDocument/2006/relationships/slideLayout" Target="../slideLayouts/slideLayout32.xml"/><Relationship Id="rId44" Type="http://schemas.openxmlformats.org/officeDocument/2006/relationships/image" Target="../media/image6.png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23.xml"/><Relationship Id="rId27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6.xml"/><Relationship Id="rId43" Type="http://schemas.microsoft.com/office/2007/relationships/hdphoto" Target="../media/hdphoto2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8E3F7-4A7D-4749-89FD-9183C43A4FD9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09/11/2022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63690-0D49-4F49-81C3-36846B032EA7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7 Grupo"/>
          <p:cNvGrpSpPr/>
          <p:nvPr userDrawn="1"/>
        </p:nvGrpSpPr>
        <p:grpSpPr>
          <a:xfrm>
            <a:off x="0" y="-27384"/>
            <a:ext cx="12192000" cy="6885384"/>
            <a:chOff x="0" y="0"/>
            <a:chExt cx="9144000" cy="5164038"/>
          </a:xfrm>
        </p:grpSpPr>
        <p:pic>
          <p:nvPicPr>
            <p:cNvPr id="2052" name="Picture 4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35653" cy="5164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4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8347" y="0"/>
              <a:ext cx="1235653" cy="5164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5333" y="0"/>
              <a:ext cx="7560840" cy="5164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51" name="Picture 3" descr="logofinal_vertical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861" y="68627"/>
            <a:ext cx="2592288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594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6190B-771D-4864-AEF3-55B35F04F8CE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09/11/2022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40"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backgroundRemoval t="0" b="100000" l="2968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661"/>
          <a:stretch/>
        </p:blipFill>
        <p:spPr bwMode="auto">
          <a:xfrm rot="10800000">
            <a:off x="47328" y="0"/>
            <a:ext cx="1142526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11 Grupo"/>
          <p:cNvGrpSpPr/>
          <p:nvPr userDrawn="1"/>
        </p:nvGrpSpPr>
        <p:grpSpPr>
          <a:xfrm rot="10800000">
            <a:off x="-2952" y="-30529"/>
            <a:ext cx="1010387" cy="1494205"/>
            <a:chOff x="7956376" y="3403608"/>
            <a:chExt cx="1224136" cy="1730550"/>
          </a:xfrm>
        </p:grpSpPr>
        <p:pic>
          <p:nvPicPr>
            <p:cNvPr id="13" name="Picture 2"/>
            <p:cNvPicPr>
              <a:picLocks noChangeAspect="1" noChangeArrowheads="1"/>
            </p:cNvPicPr>
            <p:nvPr userDrawn="1"/>
          </p:nvPicPr>
          <p:blipFill>
            <a:blip r:embed="rId42" cstate="print">
              <a:extLst>
                <a:ext uri="{BEBA8EAE-BF5A-486C-A8C5-ECC9F3942E4B}">
                  <a14:imgProps xmlns:a14="http://schemas.microsoft.com/office/drawing/2010/main">
                    <a14:imgLayer r:embed="rId43">
                      <a14:imgEffect>
                        <a14:backgroundRemoval t="0" b="9613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703169" y="3656815"/>
              <a:ext cx="1730550" cy="1224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46"/>
            <p:cNvPicPr>
              <a:picLocks noChangeAspect="1" noChangeArrowheads="1"/>
            </p:cNvPicPr>
            <p:nvPr userDrawn="1"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88424" y="3925489"/>
              <a:ext cx="722955" cy="686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CuadroTexto 10"/>
          <p:cNvSpPr txBox="1"/>
          <p:nvPr userDrawn="1"/>
        </p:nvSpPr>
        <p:spPr>
          <a:xfrm>
            <a:off x="9744406" y="6486273"/>
            <a:ext cx="114377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67" b="1" dirty="0">
                <a:solidFill>
                  <a:prstClr val="white">
                    <a:lumMod val="50000"/>
                  </a:prstClr>
                </a:solidFill>
                <a:latin typeface="Dekar" panose="02000000000000000000" pitchFamily="50" charset="0"/>
              </a:rPr>
              <a:t>F-RG 02 Rev. 2.0</a:t>
            </a:r>
            <a:endParaRPr lang="es-MX" sz="1067" b="1" dirty="0">
              <a:solidFill>
                <a:prstClr val="white">
                  <a:lumMod val="50000"/>
                </a:prstClr>
              </a:solidFill>
              <a:latin typeface="Dekar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48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f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4294967295"/>
          </p:nvPr>
        </p:nvSpPr>
        <p:spPr>
          <a:xfrm>
            <a:off x="240704" y="6161518"/>
            <a:ext cx="12192000" cy="11079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dirty="0">
                <a:solidFill>
                  <a:schemeClr val="bg1"/>
                </a:solidFill>
                <a:latin typeface="Dekar" panose="02000000000000000000" pitchFamily="50" charset="0"/>
              </a:rPr>
              <a:t>Planta Ciudad </a:t>
            </a:r>
            <a:r>
              <a:rPr lang="es-ES" dirty="0" smtClean="0">
                <a:solidFill>
                  <a:schemeClr val="bg1"/>
                </a:solidFill>
                <a:latin typeface="Dekar" panose="02000000000000000000" pitchFamily="50" charset="0"/>
              </a:rPr>
              <a:t>Guzmán</a:t>
            </a:r>
            <a:endParaRPr lang="es-MX" dirty="0">
              <a:solidFill>
                <a:schemeClr val="bg1"/>
              </a:solidFill>
              <a:latin typeface="Dekar" panose="02000000000000000000" pitchFamily="50" charset="0"/>
            </a:endParaRP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511824" y="4741854"/>
            <a:ext cx="3744416" cy="1276561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b="1" kern="1700" spc="133" dirty="0" smtClean="0">
                <a:solidFill>
                  <a:prstClr val="white">
                    <a:lumMod val="50000"/>
                  </a:prstClr>
                </a:solidFill>
                <a:latin typeface="Dekar" panose="02000000000000000000" pitchFamily="50" charset="0"/>
              </a:rPr>
              <a:t>09</a:t>
            </a:r>
            <a:r>
              <a:rPr lang="es-MX" b="1" kern="1700" spc="133" dirty="0" smtClean="0">
                <a:solidFill>
                  <a:prstClr val="white">
                    <a:lumMod val="50000"/>
                  </a:prstClr>
                </a:solidFill>
                <a:latin typeface="Dekar" panose="02000000000000000000" pitchFamily="50" charset="0"/>
              </a:rPr>
              <a:t>-11-2022</a:t>
            </a:r>
            <a:endParaRPr lang="en-US" b="1" kern="1700" spc="133" dirty="0">
              <a:solidFill>
                <a:prstClr val="white">
                  <a:lumMod val="50000"/>
                </a:prstClr>
              </a:solidFill>
              <a:latin typeface="Dekar" panose="02000000000000000000" pitchFamily="50" charset="0"/>
            </a:endParaRPr>
          </a:p>
          <a:p>
            <a:pPr algn="ctr"/>
            <a:endParaRPr lang="en-US" sz="1867" b="1" kern="1700" spc="133" dirty="0">
              <a:solidFill>
                <a:prstClr val="black"/>
              </a:solidFill>
              <a:latin typeface="Dekar" panose="02000000000000000000" pitchFamily="50" charset="0"/>
            </a:endParaRPr>
          </a:p>
          <a:p>
            <a:pPr algn="ctr"/>
            <a:r>
              <a:rPr lang="en-US" sz="1867" b="1" kern="1700" spc="133" dirty="0">
                <a:solidFill>
                  <a:prstClr val="white"/>
                </a:solidFill>
                <a:latin typeface="Dekar" panose="02000000000000000000" pitchFamily="50" charset="0"/>
              </a:rPr>
              <a:t>Con </a:t>
            </a:r>
            <a:r>
              <a:rPr lang="en-US" sz="1867" b="1" kern="1700" spc="133" dirty="0" smtClean="0">
                <a:solidFill>
                  <a:prstClr val="white"/>
                </a:solidFill>
                <a:latin typeface="Dekar" panose="02000000000000000000" pitchFamily="50" charset="0"/>
              </a:rPr>
              <a:t>información </a:t>
            </a:r>
            <a:r>
              <a:rPr lang="en-US" sz="1867" b="1" kern="1700" spc="133" dirty="0">
                <a:solidFill>
                  <a:prstClr val="white"/>
                </a:solidFill>
                <a:latin typeface="Dekar" panose="02000000000000000000" pitchFamily="50" charset="0"/>
              </a:rPr>
              <a:t>del </a:t>
            </a:r>
            <a:r>
              <a:rPr lang="en-US" sz="1867" b="1" kern="1700" spc="133" dirty="0" smtClean="0">
                <a:solidFill>
                  <a:prstClr val="white"/>
                </a:solidFill>
                <a:latin typeface="Dekar" panose="02000000000000000000" pitchFamily="50" charset="0"/>
              </a:rPr>
              <a:t>mes de </a:t>
            </a:r>
            <a:r>
              <a:rPr lang="en-US" sz="1867" b="1" kern="1700" spc="133" dirty="0" smtClean="0">
                <a:solidFill>
                  <a:prstClr val="white"/>
                </a:solidFill>
                <a:latin typeface="Dekar" panose="02000000000000000000" pitchFamily="50" charset="0"/>
              </a:rPr>
              <a:t>OCTUBRE</a:t>
            </a:r>
            <a:r>
              <a:rPr lang="en-US" sz="1867" b="1" kern="1700" spc="133" dirty="0" smtClean="0">
                <a:solidFill>
                  <a:prstClr val="white"/>
                </a:solidFill>
                <a:latin typeface="Dekar" panose="02000000000000000000" pitchFamily="50" charset="0"/>
              </a:rPr>
              <a:t>  </a:t>
            </a:r>
            <a:r>
              <a:rPr lang="en-US" sz="1867" b="1" kern="1700" spc="133" dirty="0" smtClean="0">
                <a:solidFill>
                  <a:prstClr val="white"/>
                </a:solidFill>
                <a:latin typeface="Dekar" panose="02000000000000000000" pitchFamily="50" charset="0"/>
              </a:rPr>
              <a:t>2022</a:t>
            </a:r>
          </a:p>
          <a:p>
            <a:pPr algn="ctr"/>
            <a:endParaRPr lang="es-MX" sz="1867" dirty="0">
              <a:solidFill>
                <a:prstClr val="white"/>
              </a:solidFill>
              <a:latin typeface="Dekar" panose="02000000000000000000" pitchFamily="50" charset="0"/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sz="quarter" idx="10"/>
          </p:nvPr>
        </p:nvSpPr>
        <p:spPr>
          <a:xfrm>
            <a:off x="3336629" y="2419846"/>
            <a:ext cx="6796585" cy="2080939"/>
          </a:xfrm>
        </p:spPr>
        <p:txBody>
          <a:bodyPr>
            <a:noAutofit/>
          </a:bodyPr>
          <a:lstStyle/>
          <a:p>
            <a:pPr algn="ctr"/>
            <a:r>
              <a:rPr lang="es-ES" sz="4000" dirty="0">
                <a:latin typeface="Dekar" panose="02000000000000000000" pitchFamily="50" charset="0"/>
              </a:rPr>
              <a:t>Reunión de Revisión </a:t>
            </a:r>
            <a:r>
              <a:rPr lang="es-ES" sz="4000" dirty="0" smtClean="0">
                <a:latin typeface="Dekar" panose="02000000000000000000" pitchFamily="50" charset="0"/>
              </a:rPr>
              <a:t>Gerencial </a:t>
            </a:r>
            <a:r>
              <a:rPr lang="es-ES" sz="4000" dirty="0" smtClean="0">
                <a:latin typeface="Dekar" panose="02000000000000000000" pitchFamily="50" charset="0"/>
              </a:rPr>
              <a:t>OCTUBRE </a:t>
            </a:r>
            <a:r>
              <a:rPr lang="es-ES" sz="4000" dirty="0" smtClean="0">
                <a:latin typeface="Dekar" panose="02000000000000000000" pitchFamily="50" charset="0"/>
              </a:rPr>
              <a:t>2022 </a:t>
            </a:r>
            <a:endParaRPr lang="es-ES" sz="4000" dirty="0" smtClean="0">
              <a:latin typeface="Dekar" panose="02000000000000000000" pitchFamily="50" charset="0"/>
            </a:endParaRPr>
          </a:p>
          <a:p>
            <a:pPr algn="ctr"/>
            <a:r>
              <a:rPr lang="es-MX" sz="3200" dirty="0" smtClean="0"/>
              <a:t>RRHH</a:t>
            </a:r>
            <a:endParaRPr lang="es-ES" sz="3200" dirty="0" smtClean="0">
              <a:latin typeface="Dekar" panose="02000000000000000000" pitchFamily="50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43339" y="68627"/>
            <a:ext cx="114377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67" dirty="0">
                <a:solidFill>
                  <a:prstClr val="white"/>
                </a:solidFill>
                <a:latin typeface="Dekar" panose="02000000000000000000" pitchFamily="50" charset="0"/>
              </a:rPr>
              <a:t>F-RG 02 Rev. 2.0</a:t>
            </a:r>
            <a:endParaRPr lang="es-MX" sz="1067" dirty="0">
              <a:solidFill>
                <a:prstClr val="white"/>
              </a:solidFill>
              <a:latin typeface="Dekar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11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3"/>
          <p:cNvSpPr txBox="1">
            <a:spLocks/>
          </p:cNvSpPr>
          <p:nvPr/>
        </p:nvSpPr>
        <p:spPr>
          <a:xfrm>
            <a:off x="1277445" y="906507"/>
            <a:ext cx="3801698" cy="8293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Accidentabilidad</a:t>
            </a:r>
          </a:p>
        </p:txBody>
      </p:sp>
      <p:sp>
        <p:nvSpPr>
          <p:cNvPr id="23" name="Text Box 19"/>
          <p:cNvSpPr txBox="1">
            <a:spLocks noChangeArrowheads="1"/>
          </p:cNvSpPr>
          <p:nvPr/>
        </p:nvSpPr>
        <p:spPr bwMode="auto">
          <a:xfrm>
            <a:off x="9788650" y="1044204"/>
            <a:ext cx="185737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" altLang="es-MX" sz="1500" b="1" dirty="0" smtClean="0">
                <a:solidFill>
                  <a:srgbClr val="7030A0"/>
                </a:solidFill>
                <a:latin typeface="Dekar" panose="02000000000000000000" pitchFamily="50" charset="0"/>
              </a:rPr>
              <a:t>NO </a:t>
            </a:r>
            <a:r>
              <a:rPr lang="es-ES" altLang="es-MX" sz="1500" b="1" dirty="0" smtClean="0">
                <a:solidFill>
                  <a:srgbClr val="7030A0"/>
                </a:solidFill>
                <a:latin typeface="Dekar" panose="02000000000000000000" pitchFamily="50" charset="0"/>
              </a:rPr>
              <a:t>SE </a:t>
            </a:r>
            <a:r>
              <a:rPr lang="es-ES" altLang="es-MX" sz="1500" b="1" dirty="0" smtClean="0">
                <a:solidFill>
                  <a:srgbClr val="7030A0"/>
                </a:solidFill>
                <a:latin typeface="Dekar" panose="02000000000000000000" pitchFamily="50" charset="0"/>
              </a:rPr>
              <a:t>CUMPLIO EL METRICO</a:t>
            </a:r>
            <a:endParaRPr lang="es-ES" altLang="es-MX" sz="1500" b="1" dirty="0">
              <a:solidFill>
                <a:srgbClr val="7030A0"/>
              </a:solidFill>
              <a:latin typeface="Dekar" panose="02000000000000000000" pitchFamily="50" charset="0"/>
            </a:endParaRPr>
          </a:p>
        </p:txBody>
      </p:sp>
      <p:sp>
        <p:nvSpPr>
          <p:cNvPr id="24" name="Marcador de texto 1"/>
          <p:cNvSpPr txBox="1">
            <a:spLocks/>
          </p:cNvSpPr>
          <p:nvPr/>
        </p:nvSpPr>
        <p:spPr>
          <a:xfrm>
            <a:off x="280509" y="6428821"/>
            <a:ext cx="2592388" cy="309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LIC. PERLA MEDINA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Dekar" panose="02000000000000000000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6" name="3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0566808"/>
              </p:ext>
            </p:extLst>
          </p:nvPr>
        </p:nvGraphicFramePr>
        <p:xfrm>
          <a:off x="2927350" y="12650788"/>
          <a:ext cx="7848600" cy="276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 Box 50"/>
          <p:cNvSpPr txBox="1">
            <a:spLocks noChangeArrowheads="1"/>
          </p:cNvSpPr>
          <p:nvPr/>
        </p:nvSpPr>
        <p:spPr bwMode="auto">
          <a:xfrm>
            <a:off x="9612927" y="375925"/>
            <a:ext cx="1873250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s-ES" altLang="es-MX" sz="1200" b="1" dirty="0">
                <a:solidFill>
                  <a:prstClr val="black"/>
                </a:solidFill>
                <a:latin typeface="Dekar" panose="02000000000000000000" pitchFamily="50" charset="0"/>
              </a:rPr>
              <a:t>Métrico </a:t>
            </a:r>
          </a:p>
          <a:p>
            <a:pPr algn="ctr">
              <a:spcBef>
                <a:spcPct val="50000"/>
              </a:spcBef>
              <a:buFontTx/>
              <a:buNone/>
            </a:pPr>
            <a:r>
              <a:rPr lang="es-ES" altLang="es-MX" sz="1400" b="1" dirty="0">
                <a:solidFill>
                  <a:prstClr val="black"/>
                </a:solidFill>
                <a:latin typeface="Dekar" panose="02000000000000000000" pitchFamily="50" charset="0"/>
              </a:rPr>
              <a:t>&lt; 0</a:t>
            </a:r>
            <a:r>
              <a:rPr lang="es-ES" altLang="es-MX" sz="1400" b="1" dirty="0" smtClean="0">
                <a:solidFill>
                  <a:prstClr val="black"/>
                </a:solidFill>
                <a:latin typeface="Dekar" panose="02000000000000000000" pitchFamily="50" charset="0"/>
              </a:rPr>
              <a:t> Accidentes</a:t>
            </a:r>
            <a:endParaRPr lang="es-ES" altLang="es-MX" sz="1400" b="1" dirty="0">
              <a:solidFill>
                <a:prstClr val="black"/>
              </a:solidFill>
              <a:latin typeface="Dekar" panose="02000000000000000000" pitchFamily="50" charset="0"/>
            </a:endParaRPr>
          </a:p>
        </p:txBody>
      </p:sp>
      <p:sp>
        <p:nvSpPr>
          <p:cNvPr id="19" name="Text Box 19"/>
          <p:cNvSpPr txBox="1">
            <a:spLocks noChangeArrowheads="1"/>
          </p:cNvSpPr>
          <p:nvPr/>
        </p:nvSpPr>
        <p:spPr bwMode="auto">
          <a:xfrm>
            <a:off x="9598533" y="1942181"/>
            <a:ext cx="1857375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" altLang="es-MX" sz="1500" dirty="0">
                <a:solidFill>
                  <a:srgbClr val="5B9BD5">
                    <a:lumMod val="75000"/>
                  </a:srgbClr>
                </a:solidFill>
                <a:latin typeface="Dekar" panose="02000000000000000000" pitchFamily="50" charset="0"/>
              </a:rPr>
              <a:t>  </a:t>
            </a:r>
            <a:r>
              <a:rPr lang="es-ES" altLang="es-MX" sz="1500" dirty="0" smtClean="0">
                <a:solidFill>
                  <a:srgbClr val="5B9BD5">
                    <a:lumMod val="75000"/>
                  </a:srgbClr>
                </a:solidFill>
                <a:latin typeface="Dekar" panose="02000000000000000000" pitchFamily="50" charset="0"/>
              </a:rPr>
              <a:t>EN OCTUBRE</a:t>
            </a:r>
            <a:endParaRPr lang="es-ES" altLang="es-MX" sz="1500" dirty="0" smtClean="0">
              <a:solidFill>
                <a:srgbClr val="5B9BD5">
                  <a:lumMod val="75000"/>
                </a:srgbClr>
              </a:solidFill>
              <a:latin typeface="Dekar" panose="02000000000000000000" pitchFamily="50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s-ES" altLang="es-MX" sz="1500" dirty="0" smtClean="0">
                <a:solidFill>
                  <a:srgbClr val="5B9BD5">
                    <a:lumMod val="75000"/>
                  </a:srgbClr>
                </a:solidFill>
                <a:latin typeface="Dekar" panose="02000000000000000000" pitchFamily="50" charset="0"/>
              </a:rPr>
              <a:t>SE PRESENTO </a:t>
            </a:r>
            <a:r>
              <a:rPr lang="es-ES" altLang="es-MX" sz="1500" dirty="0" smtClean="0">
                <a:solidFill>
                  <a:srgbClr val="5B9BD5">
                    <a:lumMod val="75000"/>
                  </a:srgbClr>
                </a:solidFill>
                <a:latin typeface="Dekar" panose="02000000000000000000" pitchFamily="50" charset="0"/>
              </a:rPr>
              <a:t>1 </a:t>
            </a:r>
            <a:r>
              <a:rPr lang="es-ES" altLang="es-MX" sz="1500" dirty="0" smtClean="0">
                <a:solidFill>
                  <a:srgbClr val="5B9BD5">
                    <a:lumMod val="75000"/>
                  </a:srgbClr>
                </a:solidFill>
                <a:latin typeface="Dekar" panose="02000000000000000000" pitchFamily="50" charset="0"/>
              </a:rPr>
              <a:t>ACCIDENTE</a:t>
            </a:r>
            <a:endParaRPr lang="es-ES" altLang="es-MX" sz="1500" dirty="0">
              <a:solidFill>
                <a:srgbClr val="5B9BD5">
                  <a:lumMod val="75000"/>
                </a:srgbClr>
              </a:solidFill>
              <a:latin typeface="Dekar" panose="02000000000000000000" pitchFamily="50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38" y="4426477"/>
            <a:ext cx="4938714" cy="172757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0806" y="4587051"/>
            <a:ext cx="5625705" cy="140642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274" y="1696058"/>
            <a:ext cx="5969435" cy="206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0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3"/>
          <p:cNvSpPr txBox="1">
            <a:spLocks/>
          </p:cNvSpPr>
          <p:nvPr/>
        </p:nvSpPr>
        <p:spPr>
          <a:xfrm>
            <a:off x="1174995" y="1852702"/>
            <a:ext cx="3363754" cy="8293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Capacitación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7901402" y="3975177"/>
            <a:ext cx="4136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QUEDA PENDIENTE UNA </a:t>
            </a:r>
            <a:r>
              <a:rPr lang="es-MX" dirty="0" smtClean="0"/>
              <a:t>CAPACITACIÓN </a:t>
            </a:r>
            <a:r>
              <a:rPr lang="es-MX" dirty="0" smtClean="0"/>
              <a:t>DE AGOSTO </a:t>
            </a:r>
            <a:endParaRPr lang="es-MX" dirty="0" smtClean="0"/>
          </a:p>
          <a:p>
            <a:r>
              <a:rPr lang="es-MX" u="sng" dirty="0" smtClean="0"/>
              <a:t>“Acciones correctivas y preventivas”</a:t>
            </a:r>
          </a:p>
          <a:p>
            <a:endParaRPr lang="es-MX" u="sng" dirty="0"/>
          </a:p>
          <a:p>
            <a:r>
              <a:rPr lang="es-MX" u="sng" dirty="0" smtClean="0"/>
              <a:t>“Primeros Auxilios” </a:t>
            </a:r>
            <a:endParaRPr lang="es-MX" u="sng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57" y="3749031"/>
            <a:ext cx="6163535" cy="276263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686" y="539018"/>
            <a:ext cx="7697274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1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4101383" y="555525"/>
            <a:ext cx="3587890" cy="18158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TROQUELADO</a:t>
            </a:r>
          </a:p>
          <a:p>
            <a:pPr algn="ctr"/>
            <a:endParaRPr lang="es-E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PRIMER QUINCENA DE </a:t>
            </a:r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OCTUBRE </a:t>
            </a:r>
            <a:endParaRPr lang="es-ES" sz="28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19" name="Imagen 1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253" y="385421"/>
            <a:ext cx="4140200" cy="3029585"/>
          </a:xfrm>
          <a:prstGeom prst="rect">
            <a:avLst/>
          </a:prstGeom>
        </p:spPr>
      </p:pic>
      <p:pic>
        <p:nvPicPr>
          <p:cNvPr id="20" name="Imagen 19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63"/>
          <a:stretch/>
        </p:blipFill>
        <p:spPr bwMode="auto">
          <a:xfrm>
            <a:off x="480754" y="4164676"/>
            <a:ext cx="1730432" cy="24246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Imagen 2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348" y="4164676"/>
            <a:ext cx="1843521" cy="2424662"/>
          </a:xfrm>
          <a:prstGeom prst="rect">
            <a:avLst/>
          </a:prstGeom>
        </p:spPr>
      </p:pic>
      <p:pic>
        <p:nvPicPr>
          <p:cNvPr id="22" name="Imagen 21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1" r="59437"/>
          <a:stretch/>
        </p:blipFill>
        <p:spPr bwMode="auto">
          <a:xfrm>
            <a:off x="4497185" y="4164677"/>
            <a:ext cx="1506346" cy="23637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Imagen 22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581" y="4139472"/>
            <a:ext cx="1592954" cy="2388963"/>
          </a:xfrm>
          <a:prstGeom prst="rect">
            <a:avLst/>
          </a:prstGeom>
        </p:spPr>
      </p:pic>
      <p:pic>
        <p:nvPicPr>
          <p:cNvPr id="24" name="Imagen 23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537" y="2396611"/>
            <a:ext cx="2372821" cy="176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3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7076902" y="2513985"/>
            <a:ext cx="450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 smtClean="0"/>
              <a:t>Se obtuvo el </a:t>
            </a:r>
            <a:r>
              <a:rPr lang="es-MX" b="1" dirty="0" smtClean="0"/>
              <a:t>segundo</a:t>
            </a:r>
            <a:r>
              <a:rPr lang="es-MX" dirty="0" smtClean="0"/>
              <a:t> y </a:t>
            </a:r>
            <a:r>
              <a:rPr lang="es-MX" b="1" dirty="0" smtClean="0"/>
              <a:t>tercer</a:t>
            </a:r>
            <a:r>
              <a:rPr lang="es-MX" dirty="0" smtClean="0"/>
              <a:t> lugar en inspección </a:t>
            </a:r>
            <a:endParaRPr lang="es-MX" dirty="0"/>
          </a:p>
        </p:txBody>
      </p:sp>
      <p:sp>
        <p:nvSpPr>
          <p:cNvPr id="4" name="Rectángulo 3"/>
          <p:cNvSpPr/>
          <p:nvPr/>
        </p:nvSpPr>
        <p:spPr>
          <a:xfrm>
            <a:off x="3236860" y="1263368"/>
            <a:ext cx="3587890" cy="18158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INSPECCIÓN</a:t>
            </a:r>
          </a:p>
          <a:p>
            <a:pPr algn="ctr"/>
            <a:endParaRPr lang="es-E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PRIMER QUINCENA DE </a:t>
            </a:r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OCTUBRE</a:t>
            </a:r>
            <a:endParaRPr lang="es-ES" sz="28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6" name="Imagen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586" y="3745836"/>
            <a:ext cx="5612130" cy="1461135"/>
          </a:xfrm>
          <a:prstGeom prst="rect">
            <a:avLst/>
          </a:prstGeom>
        </p:spPr>
      </p:pic>
      <p:pic>
        <p:nvPicPr>
          <p:cNvPr id="8" name="Imagen 7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5" t="469" r="882" b="937"/>
          <a:stretch/>
        </p:blipFill>
        <p:spPr bwMode="auto">
          <a:xfrm>
            <a:off x="2984269" y="3350029"/>
            <a:ext cx="2643447" cy="31671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4039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167885" y="746718"/>
            <a:ext cx="3587890" cy="18158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TROQUELADO</a:t>
            </a:r>
          </a:p>
          <a:p>
            <a:pPr algn="ctr"/>
            <a:endParaRPr lang="es-E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SEGUNDA  </a:t>
            </a:r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QUINCENA DE </a:t>
            </a:r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OCTUBRE </a:t>
            </a:r>
            <a:endParaRPr lang="es-ES" sz="28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5" name="Imagen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15" y="1228552"/>
            <a:ext cx="3122295" cy="2198370"/>
          </a:xfrm>
          <a:prstGeom prst="rect">
            <a:avLst/>
          </a:prstGeom>
        </p:spPr>
      </p:pic>
      <p:pic>
        <p:nvPicPr>
          <p:cNvPr id="6" name="Imagen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775" y="638002"/>
            <a:ext cx="4165600" cy="278892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739" y="3993342"/>
            <a:ext cx="2042506" cy="272334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885" y="3993342"/>
            <a:ext cx="2142258" cy="285634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7178" y="3990570"/>
            <a:ext cx="2150572" cy="286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33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3602447" y="830964"/>
            <a:ext cx="512591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INSPECCIÓN</a:t>
            </a:r>
          </a:p>
          <a:p>
            <a:pPr algn="ctr"/>
            <a:endParaRPr lang="es-E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SEGUNDA  </a:t>
            </a:r>
            <a:r>
              <a:rPr lang="es-E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QUINCENA </a:t>
            </a:r>
            <a:endParaRPr lang="es-ES" sz="2800" b="1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 </a:t>
            </a:r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OCTUBRE 2022</a:t>
            </a:r>
            <a:endParaRPr lang="es-E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461587" y="2795352"/>
            <a:ext cx="3044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smtClean="0"/>
              <a:t>En la segunda quincena de octubre, inspección bajó su productividad.</a:t>
            </a:r>
            <a:endParaRPr lang="es-MX" sz="1400" dirty="0"/>
          </a:p>
        </p:txBody>
      </p:sp>
      <p:pic>
        <p:nvPicPr>
          <p:cNvPr id="9" name="Imagen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702" y="3690835"/>
            <a:ext cx="7196455" cy="140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8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04" y="2820091"/>
            <a:ext cx="4995950" cy="374696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249" y="374073"/>
            <a:ext cx="5364864" cy="367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0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3240878" y="1013444"/>
            <a:ext cx="4506041" cy="1056117"/>
          </a:xfrm>
        </p:spPr>
        <p:txBody>
          <a:bodyPr/>
          <a:lstStyle/>
          <a:p>
            <a:r>
              <a:rPr lang="es-MX" dirty="0" smtClean="0">
                <a:solidFill>
                  <a:srgbClr val="FF0000"/>
                </a:solidFill>
              </a:rPr>
              <a:t>BUZÓN DE QUEJAS</a:t>
            </a:r>
            <a:endParaRPr lang="es-MX" dirty="0">
              <a:solidFill>
                <a:srgbClr val="FF0000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7746919" y="2069561"/>
            <a:ext cx="4267281" cy="20313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 EL MES DE SEPTIEMBRE </a:t>
            </a:r>
          </a:p>
          <a:p>
            <a:r>
              <a:rPr lang="es-E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 </a:t>
            </a:r>
            <a:r>
              <a:rPr lang="es-E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PRESENTARON DOS QUEJAS</a:t>
            </a:r>
          </a:p>
          <a:p>
            <a:endParaRPr lang="es-E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s-ES" sz="2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s-E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Queda pendiente dar </a:t>
            </a:r>
          </a:p>
          <a:p>
            <a:r>
              <a:rPr lang="es-E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seguimiento a la queja dirigida a Mayra 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12" y="2392726"/>
            <a:ext cx="3238333" cy="4145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301" y="2392726"/>
            <a:ext cx="3217790" cy="41510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7751866"/>
      </p:ext>
    </p:extLst>
  </p:cSld>
  <p:clrMapOvr>
    <a:masterClrMapping/>
  </p:clrMapOvr>
</p:sld>
</file>

<file path=ppt/theme/theme1.xml><?xml version="1.0" encoding="utf-8"?>
<a:theme xmlns:a="http://schemas.openxmlformats.org/drawingml/2006/main" name="1_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REVISION GERENCIAL JULIO 2022</Template>
  <TotalTime>1198</TotalTime>
  <Words>130</Words>
  <Application>Microsoft Office PowerPoint</Application>
  <PresentationFormat>Panorámica</PresentationFormat>
  <Paragraphs>45</Paragraphs>
  <Slides>9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Arial</vt:lpstr>
      <vt:lpstr>Calibri</vt:lpstr>
      <vt:lpstr>Dekar</vt:lpstr>
      <vt:lpstr>Tahoma</vt:lpstr>
      <vt:lpstr>1_Diseño personalizado</vt:lpstr>
      <vt:lpstr>3_Diseño personalizado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HP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Cuenta Microsoft</dc:creator>
  <cp:lastModifiedBy>Cuenta Microsoft</cp:lastModifiedBy>
  <cp:revision>31</cp:revision>
  <cp:lastPrinted>2022-08-03T12:42:42Z</cp:lastPrinted>
  <dcterms:created xsi:type="dcterms:W3CDTF">2022-09-02T16:29:25Z</dcterms:created>
  <dcterms:modified xsi:type="dcterms:W3CDTF">2022-11-09T20:42:57Z</dcterms:modified>
</cp:coreProperties>
</file>